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6"/>
  </p:sldMasterIdLst>
  <p:notesMasterIdLst>
    <p:notesMasterId r:id="rId7"/>
  </p:notesMasterIdLst>
  <p:sldIdLst>
    <p:sldId id="256" r:id="rId8"/>
    <p:sldId id="257"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Annie Jenso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51AFBB1-B4E7-4259-A888-99EB857E98C5}">
  <a:tblStyle styleId="{551AFBB1-B4E7-4259-A888-99EB857E98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commentAuthors" Target="commentAuthors.xml"/><Relationship Id="rId6" Type="http://schemas.openxmlformats.org/officeDocument/2006/relationships/slideMaster" Target="slideMasters/slideMaster1.xml"/><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5-04-27T17:02:58.363">
    <p:pos x="307" y="391"/>
    <p:text>@annie.jenson@thinkingnation.org 
Insert blank version when complete
_Assigned to annie.jenson@thinkingnation.org_</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Jetw24qWfVupU5b41sGWmhxfquzXBHQxYJ6mWgoMX-s/view" TargetMode="External"/><Relationship Id="rId10" Type="http://schemas.openxmlformats.org/officeDocument/2006/relationships/hyperlink" Target="https://docs.google.com/presentation/d/1xs3hq2UmczCcViaozK1Lrz8pxQcGZUp5C-OVC_B120M/view" TargetMode="External"/><Relationship Id="rId13" Type="http://schemas.openxmlformats.org/officeDocument/2006/relationships/hyperlink" Target="https://docs.google.com/presentation/d/12zIOKUoeaaUkyn05CDWPk76XBe6mKzLDULacW3DMZXc/view" TargetMode="External"/><Relationship Id="rId12" Type="http://schemas.openxmlformats.org/officeDocument/2006/relationships/hyperlink" Target="https://docs.google.com/presentation/d/1Owwz2Owb7AbK4GxyMWA6IsCPJBmfMX7S74PT1F3RQtI/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2.png"/><Relationship Id="rId9" Type="http://schemas.openxmlformats.org/officeDocument/2006/relationships/hyperlink" Target="https://docs.google.com/presentation/d/10B7kQ_GHFKBk1WxgSNICV9HqOIfF73VH3UdHZW2AZYc/view" TargetMode="External"/><Relationship Id="rId15" Type="http://schemas.openxmlformats.org/officeDocument/2006/relationships/image" Target="../media/image1.png"/><Relationship Id="rId14" Type="http://schemas.openxmlformats.org/officeDocument/2006/relationships/hyperlink" Target="https://docs.google.com/presentation/d/12VDmWbR_rnhv39kTxL8Nf980NK_9ZlByfR7OaPXnW2M/view" TargetMode="External"/><Relationship Id="rId5" Type="http://schemas.openxmlformats.org/officeDocument/2006/relationships/hyperlink" Target="https://docs.google.com/presentation/d/12zIOKUoeaaUkyn05CDWPk76XBe6mKzLDULacW3DMZXc/view" TargetMode="External"/><Relationship Id="rId6" Type="http://schemas.openxmlformats.org/officeDocument/2006/relationships/hyperlink" Target="https://docs.google.com/presentation/d/12VDmWbR_rnhv39kTxL8Nf980NK_9ZlByfR7OaPXnW2M/view" TargetMode="External"/><Relationship Id="rId7" Type="http://schemas.openxmlformats.org/officeDocument/2006/relationships/hyperlink" Target="https://docs.google.com/presentation/d/12VDmWbR_rnhv39kTxL8Nf980NK_9ZlByfR7OaPXnW2M/view" TargetMode="External"/><Relationship Id="rId8" Type="http://schemas.openxmlformats.org/officeDocument/2006/relationships/hyperlink" Target="https://docs.google.com/presentation/d/1_56XO_rxFXkIuPK1D39JAFr_aVujNkYpupm6k3CGANg/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_56XO_rxFXkIuPK1D39JAFr_aVujNkYpupm6k3CGANg/view" TargetMode="External"/><Relationship Id="rId5" Type="http://schemas.openxmlformats.org/officeDocument/2006/relationships/hyperlink" Target="https://docs.google.com/presentation/d/10B7kQ_GHFKBk1WxgSNICV9HqOIfF73VH3UdHZW2AZYc/view" TargetMode="External"/><Relationship Id="rId6" Type="http://schemas.openxmlformats.org/officeDocument/2006/relationships/hyperlink" Target="https://docs.google.com/presentation/d/1xs3hq2UmczCcViaozK1Lrz8pxQcGZUp5C-OVC_B120M/view" TargetMode="External"/><Relationship Id="rId7"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4">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{551AFBB1-B4E7-4259-A888-99EB857E98C5}</a:tableStyleId>
              </a:tblPr>
              <a:tblGrid>
                <a:gridCol w="1458775"/>
                <a:gridCol w="3684800"/>
                <a:gridCol w="3910450"/>
              </a:tblGrid>
              <a:tr h="374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Wartime Governance</a:t>
                      </a:r>
                      <a:endParaRPr b="1" sz="1300">
                        <a:latin typeface="Inter"/>
                        <a:ea typeface="Inter"/>
                        <a:cs typeface="Inter"/>
                        <a:sym typeface="Inter"/>
                      </a:endParaRPr>
                    </a:p>
                  </a:txBody>
                  <a:tcPr marT="91425" marB="91425" marR="91425" marL="91425"/>
                </a:tc>
                <a:tc hMerge="1"/>
              </a:tr>
              <a:tr h="5477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 lessons does the experience of the Continental Congress reveal about the challenges of building a new government?</a:t>
                      </a:r>
                      <a:endParaRPr sz="1200">
                        <a:solidFill>
                          <a:schemeClr val="dk1"/>
                        </a:solidFill>
                        <a:latin typeface="Inter"/>
                        <a:ea typeface="Inter"/>
                        <a:cs typeface="Inter"/>
                        <a:sym typeface="Inter"/>
                      </a:endParaRPr>
                    </a:p>
                  </a:txBody>
                  <a:tcPr marT="91425" marB="91425" marR="91425" marL="91425"/>
                </a:tc>
                <a:tc hMerge="1"/>
              </a:tr>
              <a:tr h="5477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838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I</a:t>
                      </a:r>
                      <a:r>
                        <a:rPr lang="en" sz="1200" u="sng">
                          <a:solidFill>
                            <a:schemeClr val="hlink"/>
                          </a:solidFill>
                          <a:latin typeface="Inter"/>
                          <a:ea typeface="Inter"/>
                          <a:cs typeface="Inter"/>
                          <a:sym typeface="Inter"/>
                          <a:hlinkClick r:id="rId7"/>
                        </a:rPr>
                        <a:t>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Wartime Governance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Wartime Governance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Exit Tickets + Exemplars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Unit 5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2"/>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89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Continental Congress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Quote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7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13"/>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32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4"/>
                        </a:rPr>
                        <a:t>Unit 5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19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to page 1: Unit 5 -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5-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First Governments and the Constitution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5">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{551AFBB1-B4E7-4259-A888-99EB857E98C5}</a:tableStyleId>
              </a:tblPr>
              <a:tblGrid>
                <a:gridCol w="1458775"/>
                <a:gridCol w="3684800"/>
                <a:gridCol w="3910450"/>
              </a:tblGrid>
              <a:tr h="274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Wartime Governance - Continued</a:t>
                      </a:r>
                      <a:endParaRPr b="1" sz="1300">
                        <a:solidFill>
                          <a:schemeClr val="dk1"/>
                        </a:solidFill>
                        <a:latin typeface="Inter"/>
                        <a:ea typeface="Inter"/>
                        <a:cs typeface="Inter"/>
                        <a:sym typeface="Inter"/>
                      </a:endParaRPr>
                    </a:p>
                  </a:txBody>
                  <a:tcPr marT="91425" marB="91425" marR="91425" marL="91425"/>
                </a:tc>
                <a:tc hMerge="1"/>
              </a:tr>
              <a:tr h="6328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gain historical and scholarly context for the study of the Continental Congress’s </a:t>
                      </a:r>
                      <a:r>
                        <a:rPr lang="en" sz="1200">
                          <a:solidFill>
                            <a:schemeClr val="dk1"/>
                          </a:solidFill>
                          <a:latin typeface="Inter"/>
                          <a:ea typeface="Inter"/>
                          <a:cs typeface="Inter"/>
                          <a:sym typeface="Inter"/>
                        </a:rPr>
                        <a:t>decision</a:t>
                      </a:r>
                      <a:r>
                        <a:rPr lang="en" sz="1200">
                          <a:solidFill>
                            <a:schemeClr val="dk1"/>
                          </a:solidFill>
                          <a:latin typeface="Inter"/>
                          <a:ea typeface="Inter"/>
                          <a:cs typeface="Inter"/>
                          <a:sym typeface="Inter"/>
                        </a:rPr>
                        <a:t> making during the war with a “What is the Context? Wartime Governance” reading</a:t>
                      </a:r>
                      <a:r>
                        <a:rPr lang="en" sz="1200">
                          <a:solidFill>
                            <a:schemeClr val="dk1"/>
                          </a:solidFill>
                          <a:latin typeface="Inter"/>
                          <a:ea typeface="Inter"/>
                          <a:cs typeface="Inter"/>
                          <a:sym typeface="Inter"/>
                        </a:rPr>
                        <a:t> in the </a:t>
                      </a:r>
                      <a:r>
                        <a:rPr lang="en" sz="1200" u="sng">
                          <a:solidFill>
                            <a:schemeClr val="hlink"/>
                          </a:solidFill>
                          <a:latin typeface="Inter"/>
                          <a:ea typeface="Inter"/>
                          <a:cs typeface="Inter"/>
                          <a:sym typeface="Inter"/>
                          <a:hlinkClick r:id="rId4"/>
                        </a:rPr>
                        <a:t>Wartime Governance Student Worksheet</a:t>
                      </a:r>
                      <a:r>
                        <a:rPr lang="en" sz="1200">
                          <a:solidFill>
                            <a:schemeClr val="dk1"/>
                          </a:solidFill>
                          <a:latin typeface="Inter"/>
                          <a:ea typeface="Inter"/>
                          <a:cs typeface="Inter"/>
                          <a:sym typeface="Inter"/>
                        </a:rPr>
                        <a:t>. Students will answer check for understanding questions as they read. This reading can be done as a class, individually, or in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328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excerpt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context reading on the Continental Congress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65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a:t>
                      </a:r>
                      <a:r>
                        <a:rPr lang="en" sz="1200">
                          <a:solidFill>
                            <a:schemeClr val="dk1"/>
                          </a:solidFill>
                          <a:latin typeface="Inter"/>
                          <a:ea typeface="Inter"/>
                          <a:cs typeface="Inter"/>
                          <a:sym typeface="Inter"/>
                        </a:rPr>
                        <a:t>, students will make a prediction about what happened between 1774 and the ratification of the Articles of Confederation (1781). Use the </a:t>
                      </a:r>
                      <a:r>
                        <a:rPr lang="en" sz="1200" u="sng">
                          <a:solidFill>
                            <a:schemeClr val="hlink"/>
                          </a:solidFill>
                          <a:latin typeface="Inter"/>
                          <a:ea typeface="Inter"/>
                          <a:cs typeface="Inter"/>
                          <a:sym typeface="Inter"/>
                          <a:hlinkClick r:id="rId5"/>
                        </a:rPr>
                        <a:t>Wartime Governance Presentation</a:t>
                      </a:r>
                      <a:r>
                        <a:rPr lang="en" sz="1200">
                          <a:solidFill>
                            <a:schemeClr val="dk1"/>
                          </a:solidFill>
                          <a:latin typeface="Inter"/>
                          <a:ea typeface="Inter"/>
                          <a:cs typeface="Inter"/>
                          <a:sym typeface="Inter"/>
                        </a:rPr>
                        <a:t> to guide this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2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Remind students of the lesson’s supporting question and the focus skill</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Give students the directions for making their prediction at the bottom of the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Use the provided word bank to create a two sentence prediction about how the government changed over the course of the years of 1774-1781 during the American Revolution.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62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solidFill>
                            <a:schemeClr val="dk1"/>
                          </a:solidFill>
                          <a:latin typeface="Inter"/>
                          <a:ea typeface="Inter"/>
                          <a:cs typeface="Inter"/>
                          <a:sym typeface="Inter"/>
                        </a:rPr>
                        <a:t> in which they reflect on their learnings from the day using the DOK question generation approach. Students should develop questions that will reinforce the supporting question and link to their prediction to best set up the next lessons in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9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 and review DOK levels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Have students switch with a partner to answer one of each other’s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DOK questions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Switch with a partner to answer either the DOK 3 or DOK 4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998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7.31 Evaluate the immediate impact of the Revolutionary War on the new country’s domestic and international relations, including the impact of the Treaty of Paris on Indigenous Nations.</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